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72" r:id="rId9"/>
    <p:sldId id="264" r:id="rId10"/>
    <p:sldId id="273" r:id="rId11"/>
    <p:sldId id="265" r:id="rId12"/>
    <p:sldId id="274" r:id="rId13"/>
    <p:sldId id="266" r:id="rId14"/>
    <p:sldId id="275" r:id="rId15"/>
    <p:sldId id="267" r:id="rId16"/>
    <p:sldId id="276" r:id="rId17"/>
    <p:sldId id="268" r:id="rId18"/>
    <p:sldId id="269" r:id="rId19"/>
    <p:sldId id="277" r:id="rId20"/>
    <p:sldId id="270" r:id="rId21"/>
    <p:sldId id="278" r:id="rId22"/>
    <p:sldId id="271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9"/>
    <p:restoredTop sz="94689"/>
  </p:normalViewPr>
  <p:slideViewPr>
    <p:cSldViewPr snapToGrid="0" snapToObjects="1">
      <p:cViewPr varScale="1">
        <p:scale>
          <a:sx n="82" d="100"/>
          <a:sy n="82" d="100"/>
        </p:scale>
        <p:origin x="97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648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018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886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91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662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0970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122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8633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044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542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82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617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634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010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30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570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314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84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AEFD6A-DF32-8341-B223-6AEBC0800CCE}" type="datetimeFigureOut">
              <a:rPr lang="th-TH" smtClean="0"/>
              <a:t>23/04/69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28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540A082-7DC3-0A43-A929-433D36B99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21" y="1069960"/>
            <a:ext cx="1117197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ngsana New"/>
                <a:ea typeface="Calibri" panose="020F0502020204030204" pitchFamily="34" charset="0"/>
                <a:cs typeface="+mj-cs"/>
              </a:rPr>
              <a:t>นายดอกดิน ข้าราชการ ไม่ได้ลงลายมือชื่อในบัญชีลงเวลาการปฏิบัติราชการของข้าราชการของหน่วยงาน เป็นเวลา 45 วันทำการ ในช่วงระยะเวลาสองเดือนเศษ  นายดอกดิน อ้างว่าตนมาปฏิบัติงานทุกวัน แต่ตนมิได้ลงลายมือชื่อปฏิบัติงาน เนื่องจากบัญชีลงเวลาการปฏิบัติราชการของข้าราชการและเจ้าหน้าที่ของกลุ่มงาน ตั้งอยู่อีกอาคารหนึ่งห่างจากสถานที่ปฏิบัติงาน ประมาณ 200 เมตร </a:t>
            </a:r>
          </a:p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ngsana New"/>
                <a:ea typeface="Calibri" panose="020F0502020204030204" pitchFamily="34" charset="0"/>
                <a:cs typeface="+mj-cs"/>
              </a:rPr>
              <a:t>เมื่อตรวจสอบจากพยานบุคคลซึ่งเป็นผู้ป่วยที่มารับบริการในช่วงเวลาดังกล่าว จำนวน 3 ราย ได้ให้การสอดคล้องกันว่าได้รับบริการจากนายดอกดินจริง และเอกสารทะเบียนผู้ป่วยที่มารับบริการก็มีการลงประวัติของผู้ป่วยที่เข้ามารับบริการจริง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/>
              <a:cs typeface="+mj-cs"/>
            </a:endParaRPr>
          </a:p>
          <a:p>
            <a:pPr lvl="0" indent="0" algn="thaiDist"/>
            <a:r>
              <a:rPr lang="th-TH" altLang="th-TH" dirty="0">
                <a:solidFill>
                  <a:srgbClr val="000000"/>
                </a:solidFill>
                <a:latin typeface="Angsana New"/>
                <a:ea typeface="Calibri" panose="020F0502020204030204" pitchFamily="34" charset="0"/>
                <a:cs typeface="AngsanaUPC" panose="02020603050405020304" pitchFamily="18" charset="-34"/>
              </a:rPr>
              <a:t>    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/>
              <a:cs typeface="AngsanaUPC" panose="02020603050405020304" pitchFamily="18" charset="-34"/>
            </a:endParaRPr>
          </a:p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641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5FD2A49-CB42-AE4B-BEB6-02C45BF3446B}"/>
              </a:ext>
            </a:extLst>
          </p:cNvPr>
          <p:cNvSpPr/>
          <p:nvPr/>
        </p:nvSpPr>
        <p:spPr>
          <a:xfrm>
            <a:off x="416459" y="1048175"/>
            <a:ext cx="11090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พฤติกรรมของนายหื่นดังกล่าว เป็นการกระทาผิดวินัยอย่างร้ายแรง ฐานกระทำการอันได้ชื่อว่าเป็นผู้ประพฤติชั่วอย่างร้ายแรง ตามมาตรา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95(4)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แห่ง พระราชบัญญัติระเบียบข้าราชการพลเรือน พ.ศ.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2551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ลงโทษปลดออกจากราชการ </a:t>
            </a:r>
            <a:endParaRPr lang="en-US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967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F6174CF-705E-D249-AF94-E8F0F9F9F03F}"/>
              </a:ext>
            </a:extLst>
          </p:cNvPr>
          <p:cNvSpPr/>
          <p:nvPr/>
        </p:nvSpPr>
        <p:spPr>
          <a:xfrm>
            <a:off x="561315" y="576448"/>
            <a:ext cx="10836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       นางเก่ง ข้าราชการ ขณะที่ทำการผ่าตัดผู้ป่วยอยู่มีนายอ่อน เป็นเจ้าหน้าที่ร่วมทีม ผ่าตัด นายอ่อนได้ช่วยดึงอุปกรณ์ช่วยถ่างแผลผ่าตัดโดยใช้มือข้างเดียวดึง นางเก่ง ไม่พอใจ จึงพูดตะคอกไปว่า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อีกมือหนึ่งทำอะไรมาช่วยจับหน่อย ถ้าไม่ทำกูจะตัดมือมึง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”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ขณะที่นายอ่อนถือกรรไกรเพื่อเตรียมจะช่วยตัดไหมอยู่นั้น นางเก่งได้สะบัดมือไปถูกกรรไกรที่นายอ่อนถืออยู่แต่ไม่ได้รับบาดเจ็บแต่อย่างใด นายอ่อนได้กล่าวคำขอโทษ แต่นางเก่งกลับยืนจ้อง หน้านายอ่อนและตะคอกไปว่า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ขอโทษคำเดียวไม่พอหรอก ถ้ากูเป็นอะไรไปกูจะเอามีดปาดคอมึง กูทำแน่ คนอย่างกู พูดแล้วทำจริง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” </a:t>
            </a:r>
            <a:endParaRPr lang="en-US" dirty="0"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957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F6174CF-705E-D249-AF94-E8F0F9F9F03F}"/>
              </a:ext>
            </a:extLst>
          </p:cNvPr>
          <p:cNvSpPr/>
          <p:nvPr/>
        </p:nvSpPr>
        <p:spPr>
          <a:xfrm>
            <a:off x="561315" y="1825820"/>
            <a:ext cx="10836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พฤติการณ์ของนางเก่ง เป็นการกระทำผิดวินัย อย่างไม่ร้ายแรง ฐานไม่สุภาพเรียบร้อยระหว่าง ข้าราชการด้วยกันและผู้ร่วมปฏิบัติราชการตามมาตรา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 82(7) 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และมาตรา 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84 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แห่งพระราชบัญญัติระเบียบข้าราชการพลเรือน พ.ศ.๒๕๕๑ ลงโทษภาคทัณฑ์ </a:t>
            </a:r>
            <a:endParaRPr lang="th-TH" sz="2800" b="1" dirty="0">
              <a:solidFill>
                <a:srgbClr val="FF0000"/>
              </a:solidFill>
              <a:latin typeface="AngsanaUPC" panose="02020603050405020304" pitchFamily="18" charset="-34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60055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D09A156-B256-EC4A-BCCE-6F6E35E1974E}"/>
              </a:ext>
            </a:extLst>
          </p:cNvPr>
          <p:cNvSpPr/>
          <p:nvPr/>
        </p:nvSpPr>
        <p:spPr>
          <a:xfrm>
            <a:off x="488887" y="719558"/>
            <a:ext cx="110271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นายสมยา ข้าราชการ มีหน้าที่ให้บริการจ่ายยาผู้ป่วยนอก ได้นำยาของทางราชการไปจำหน่าย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ผ่านทางเว็ปไช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ต์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ชื่อ </a:t>
            </a:r>
            <a:r>
              <a:rPr lang="en-US" sz="2400" dirty="0" err="1">
                <a:solidFill>
                  <a:srgbClr val="0000FF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www.phramasomyar.com</a:t>
            </a:r>
            <a:r>
              <a:rPr lang="en-US" sz="2400" dirty="0">
                <a:solidFill>
                  <a:srgbClr val="0000FF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เมื่อทางหัวหน้าห้องจ่ายยาผู้ป่วยนอกและหัวหน้ากลุ่มงานเภสัชกรรมทราบเรื่องนี้จึงได้ปรึกษากัน และทำการล่อซื้อยาจำนวน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รายการ คือ ยา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TELFAST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๖๐ มิลลิกรัม ๑๐๐ เม็ด ยา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SERITIDE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ACCUHALER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จำนวน ๑ หลอด และยา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RHINOCORT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จำนวน ๑ หลอด โดยได้ทำสัญลักษณ์เป็นจุดด้วยปากกาเมจิกที่กล่องยาทั้งสามชนิด ซึ่งเป็นยาของโรงพยาบาลและวางไว้ที่บนชั้นวางยาจำหน่ายทั้งชั้น ซึ่งตั้งอยู่ในห้องบริการจ่ายยาผู้ป่วยนอก จากนั้นก็ได้ทำการสั่งซื้อยาทั้งสามชนิดดังกล่าวผ่านทางเว็ปไซ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ต์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ดังกล่าวและเมื่อได้รับกล่องพัสดุที่สั่งซื้อมาแล้ว  พบว่าหน้ากล่องพัสดุระบุชื่อผู้ส่ง คือ ร้านสมยาเภสัช ซึ่งเป็นของ นายสมยา และภายในกล่องพัสดุพบว่ามียา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TELFAST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๖๐ มิลลิกรัม ๑๐๐ เม็ด ยา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SERITIDE ACCUHALER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จำนวน ๑ หลอด และยา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RHINOCORT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จำนวน ๑ หลอด ตามจำนวนที่สั่งซื้อและเป็นยาของทางราชการที่ได้ทำสัญลักษณ์ไว้ </a:t>
            </a:r>
            <a:endParaRPr lang="en-US" sz="16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</a:t>
            </a:r>
            <a:endParaRPr lang="en-US" sz="16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351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D09A156-B256-EC4A-BCCE-6F6E35E1974E}"/>
              </a:ext>
            </a:extLst>
          </p:cNvPr>
          <p:cNvSpPr/>
          <p:nvPr/>
        </p:nvSpPr>
        <p:spPr>
          <a:xfrm>
            <a:off x="488887" y="719558"/>
            <a:ext cx="11027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พฤติการณ์ของนายสมยาดังกล่าวเป็นการกระทำผิดวินัยอย่างร้ายแรง ฐานปฏิบัติหรือละเว้นการปฏิบัติหน้าที่ราชการโดยทุจริต ตามมาตรา ๘๕(๑) แห่งพระราชบัญญัติระเบียบข้าราชการพลเรือน พ.ศ.๒๕๕๑ ลงโทษ    ไล่ออกจากราชการ </a:t>
            </a:r>
            <a:endParaRPr lang="en-US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438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38DC8E1-EA30-F043-8D81-14C1BE59F28F}"/>
              </a:ext>
            </a:extLst>
          </p:cNvPr>
          <p:cNvSpPr/>
          <p:nvPr/>
        </p:nvSpPr>
        <p:spPr>
          <a:xfrm>
            <a:off x="325925" y="766577"/>
            <a:ext cx="11027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นาย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ข้าราชการ มีหน้าที่จัด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ทํา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ทะเบียนคุมคลังและใบเบิกยารวมทั้งทะเบียน ตามระบบควบคุมเวชภัณฑ์ นาย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ไม่ใส่ใจตรวจสอบยาและเวชภัณฑ์ตามที่ผู้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อํา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นวยการสั่งการ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ทําให้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เกิดความเสียหาย รายการยาคงเหลือไม่ตรง กับบัญชีไม่สามารถตรวจเช็คได้ และพบยาหมดอายุ โดยไม่มีการใช้ยาให้เป็นระบบตามวันหมดอายุก่อนหลัง ซึ่งผู้บังคับบัญชาได้สั่งให้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เนินการให้ถูกต้องแต่นาย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ก็ยังไม่ปฏิบัติตาม</a:t>
            </a:r>
          </a:p>
        </p:txBody>
      </p:sp>
    </p:spTree>
    <p:extLst>
      <p:ext uri="{BB962C8B-B14F-4D97-AF65-F5344CB8AC3E}">
        <p14:creationId xmlns:p14="http://schemas.microsoft.com/office/powerpoint/2010/main" val="52126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38DC8E1-EA30-F043-8D81-14C1BE59F28F}"/>
              </a:ext>
            </a:extLst>
          </p:cNvPr>
          <p:cNvSpPr/>
          <p:nvPr/>
        </p:nvSpPr>
        <p:spPr>
          <a:xfrm>
            <a:off x="325925" y="766577"/>
            <a:ext cx="11027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พฤติการณ์ของนาย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ดังกล่าวเป็นการกระ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ทํา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ผิดวินัยอย่างไม่ร้ายแรง ฐานไม่ปฏิบัติหน้าที่ราชการให้เกิดผลดีหรือความก้าวหน้าแก่ราชการด้วยความ ตั้งใจ อุตสาหะ เอาใจใส่ และรักษาประโยชน์ของทางราชการ และฐานไม่ปฏิบัติตาม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คํา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สั่งของผู้บังคับบัญชาซึ่งสั่งในหน้าที่ ราชการโดยชอบด้วยกฎหมายและระเบียบของทางราชการ โดยไม่ขัดขืนหรือหลีกเลี่ยง ตามมาตรา 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82(3) 82(4)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และ มาตรา 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84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แห่งพระราชบัญญัติระเบียบข้าราชการพลเรือน พ.ศ.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2551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ลงโทษภาคทัณฑ์</a:t>
            </a:r>
            <a:endParaRPr lang="en-US" sz="16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446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7AA4129-E262-F74D-ABA1-FD257447DEA0}"/>
              </a:ext>
            </a:extLst>
          </p:cNvPr>
          <p:cNvSpPr/>
          <p:nvPr/>
        </p:nvSpPr>
        <p:spPr>
          <a:xfrm>
            <a:off x="275777" y="404130"/>
            <a:ext cx="11108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 การที่ข้าราชการจะไปซ้อมและรับปริญญาของตนเอง หรือจะหยุดงานเพื่อไปสอบ ใบอนุญาตประกอบวิชาชีพ เพื่อใช้เป็นคุณวุฒิในการบรรจุแต่งตั้งข้าราชการของตนเอง จะขออนุญาตไปในเรื่องดังกล่าวได้โดยไม่ถือว่าเป็นวันลาได้หรือไม่ หรือจะขออนุมัติไปราชการได้หรือไม่ </a:t>
            </a:r>
            <a:endParaRPr lang="en-US" sz="14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 กรณีดังกล่าวเป็นเรื่องส่วนตัวของข้าราชการจึงไม่อาจขออนุมัติไปราชการได้ แม้จะไม่ขอเบิกเบี้ยเลี้ยงหรือค่าใช้จ่ายในการเดินทางไปราชการก็ตาม เรื่องดังกล่าวจึงต้องขออนุญาตลากิจส่วนตัวต่อผู้บังคับบัญชา </a:t>
            </a:r>
          </a:p>
          <a:p>
            <a:pPr algn="thaiDist"/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 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สําห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รับการหยุดปฏิบัติงานโดยไม่ถือเป็นวันลานั้น 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เป็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นอ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ํา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นา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จข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องคณะรัฐมนตรี ตามมาตรา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39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แห่งพระราชบัญญัติระเบียบข้าราชการพลเรือน พ.ศ.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2551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ดังนั้น การให้ข้าราชการหยุดปฏิบัติงานโดยไม่ถือเป็นวันลา จึงมิใช่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เป็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นอ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นา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จข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องผู้บังคับบัญชาที่จะ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หน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ด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ขึ้นเองแต่อย่างใด ดังตัวอย่างมติคณะรัฐมนตรี เรื่องการให้กรรมการด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เนินการสหกรณ์ไปประชุมประ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เดือน การให้ข้าราชการสตรีไปถือศีลและปฏิบัติธรรมครั้งหนึ่งตลอดอายุราชการ การให้ลาเข้าร่วมอุปสมบทตามโครงการอุปสมบทเฉลิมพระเกียรติ และการไปเป็นพยานตามหมายของศาลหรือการไปเป็นพยานตามที่พนักงาน สอบสวนเรียกไปให้ถ้อยคำในเรื่องที่บุคคลภายนอกอ้างราชการเป็นพยานต่อศาลหรือต่อพนักงานสอบสวน </a:t>
            </a:r>
            <a:endParaRPr lang="en-US" sz="1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155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F333B47-28B4-A640-917E-870ECF62620A}"/>
              </a:ext>
            </a:extLst>
          </p:cNvPr>
          <p:cNvSpPr/>
          <p:nvPr/>
        </p:nvSpPr>
        <p:spPr>
          <a:xfrm>
            <a:off x="443619" y="868915"/>
            <a:ext cx="111267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นายสมชาย ตำแหน่ง นักวิชาการสาธารณสุขชำนาญการ มีพฤติการณ์ไม่เต็มใจ ให้บริการแก่ประชาชนผู้มารับบริการที่สถานีอนามัยและมักใช้คาพูดในลักษณะที่ห้วนและสั้น กับผู้มารับบริการทำให้ผู้มารับบริการเกิดความไม่พอใจ และมีผู้ป่วยรายหนึ่งมารับการรักษาพยาบาลกับนายสมชาย นายสมชายก็ได้จ่ายยาปฏิชีวนะชนิดหนึ่งให้ และเมื่อผู้ป่วยแจ้งให้นายสมชายทราบว่าตนนั้นแพ้ยาปฏิชีวนะชนิดที่จ่ายให้จะขอเปลี่ยนเป็นยาตัวอื่นแทน แต่นายสมชาย ก็ไม่เปลี่ยนให้และยืนยันให้ยาชนิด ดังกล่าวแก่ผู้ป่วยทั้งที่วันดังกล่าวยังมียาปฏิชีวนะชนิดอื่นที่ใช้แทนกันได้ </a:t>
            </a:r>
            <a:endParaRPr lang="en-US" sz="28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7894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F333B47-28B4-A640-917E-870ECF62620A}"/>
              </a:ext>
            </a:extLst>
          </p:cNvPr>
          <p:cNvSpPr/>
          <p:nvPr/>
        </p:nvSpPr>
        <p:spPr>
          <a:xfrm>
            <a:off x="443619" y="868915"/>
            <a:ext cx="11126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พฤติการณ์ของนายสมชาย เป็นการกระทำผิดวินัยอย่างไม่ร้ายแรง ฐานไม่ต้อนรับ ให้ความสะดวก ให้ความเป็นธรรม และให้การสงเคราะห์แก่ประชาชนผู้ติดต่อ ราชการเกี่ยวกับหน้าที่ของตน และฐานประมาทเลินเล่อในหน้าที่ราชการ ตามมาตรา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82(8)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มาตรา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83(4)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และมาตรา ๘๔ แห่งพระราชบัญญัติระเบียบข้าราชการพลเรือน พ.ศ.๒๕๕๑ ลงโทษตัดเงินเดือน จำนวน ๕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%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เป็นเวลา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เดือน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2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540A082-7DC3-0A43-A929-433D36B99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21" y="1931736"/>
            <a:ext cx="111719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พฤติการณ์ของนายดอกดิน เป็นการกระทำผิดวินัยอย่างไม่ร้ายแรง ฐานไม่ปฏิบัติตามระเบียบแบบแผนของทางราชการ และฐานละทิ้งหรือทอดทิ้งหน้าที่ราชการ ตามมาตรา 82(2) และมาตรา 82(5)</a:t>
            </a:r>
            <a:r>
              <a:rPr lang="th-TH" altLang="th-TH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 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+mj-cs"/>
              </a:rPr>
              <a:t>และมาตรา 84 แห่งพระราชบัญญัติระเบียบข้าราชการพลเรือน พ.ศ.2551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 ลงโทษตัดเงินเดือนในอัตราร้อยละ 4 ของเงินเดือนที่ได้รับในวันที่มีคำสั่งลงโทษ เป็นเวลา </a:t>
            </a:r>
            <a:r>
              <a:rPr lang="th-TH" altLang="th-TH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2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 เดือน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ngsanaUPC" panose="02020603050405020304" pitchFamily="18" charset="-34"/>
              <a:cs typeface="+mj-cs"/>
            </a:endParaRPr>
          </a:p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UPC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9380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CB4959C-1C00-A048-B07E-20747F2AFE3C}"/>
              </a:ext>
            </a:extLst>
          </p:cNvPr>
          <p:cNvSpPr/>
          <p:nvPr/>
        </p:nvSpPr>
        <p:spPr>
          <a:xfrm>
            <a:off x="398351" y="643537"/>
            <a:ext cx="111719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            นายจักษุ ตำแหน่งนายแพทย์ชำนาญการ ได้ทำการติดตั้งกล้องถ่ายภาพไว้ใต้โต๊ะ ตรวจโรคของนางสาวโฉมฉาย ตำแหน่งนายแพทย์ปฏิบัติการ ขณะที่นางสาวโฉมฉาย กำลังตรวจโรคอยู่นั้นได้ทาปากกาหล่นบริเวณใต้โต๊ะที่นั่งทำงานอยู่ เมื่อก้มลงไปหยิบปากกา ก็พบว่ามีวัตถุสีดำติดอยู่ที่ใต้โต๊ะของตน เมื่อตรวจดู ก็พบว่าเป็นกล้องถ่ายภาพขนาดเล็ก และมีการติดตั้งสายโทรศัพท์เชื่อมต่อจากกล้องถ่ายภาพไปยังเครื่องคอมพิวเตอร์ซึ่งอยู่ที่ห้องตรวจโรคของนายจักษุ  และอยู่ติดกับห้องตรวจโรคของนางสาวโฉมฉาย ต่อมาเมื่อมีการตรวจสอบเครื่องคอมพิวเตอร์ที่ใช้ประจำตัวของนายจักษุ ก็พบว่ามีภาพของนางสาวโฉมฉาย จำนวน ๕ ไฟล์ นางสาวโฉมฉาย จึงไปแจ้งความดำเนินคดีกับนายจักษุ ต่อมานายจักษุกับพวก รวม </a:t>
            </a:r>
            <a:r>
              <a:rPr lang="en-US" sz="24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3 </a:t>
            </a: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คน ได้ไปพบกับบิดาของนางสาวโฉมฉาย กล่าวขอโทษและยอมรับผิด นายจักษุได้โทรศัพท์บอกกับนางสาวโฉมฉายว่าตนจะชดใช้ค่าเสียหายให้แก่ นางสาวโฉมฉาย แต่ภายหลังก็ไม่ได้มีการจ่ายเงินให้กับนางสาวโฉมฉายแต่อย่างใด </a:t>
            </a:r>
            <a:endParaRPr lang="en-US" sz="2400" dirty="0"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5933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CB4959C-1C00-A048-B07E-20747F2AFE3C}"/>
              </a:ext>
            </a:extLst>
          </p:cNvPr>
          <p:cNvSpPr/>
          <p:nvPr/>
        </p:nvSpPr>
        <p:spPr>
          <a:xfrm>
            <a:off x="398351" y="1621305"/>
            <a:ext cx="11171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พฤติการณ์ของนายจักษุ ดังกล่าว เป็นการกระทำผิดวินัยอย่างไม่ร้ายแรง ฐานไม่รักษาชื่อเสียง ของตนและไม่รักษาเกียรติศักดิ์ของตำแหน่งหน้าที่ราชการของ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ต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นม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ิ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ให้เสื่อมเสีย ตามมาตรา ๘๒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๑๐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)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และมาตรา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84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แห่งพระราชบัญญัติระเบียบข้าราชการพลเรือน 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พ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ศ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.2551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ลงโทษตัดเงินเดือนจำนวน ๕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%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เป็นเวลา ๓ เดือน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400" b="1" dirty="0">
              <a:solidFill>
                <a:srgbClr val="FF0000"/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4012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CCC71B5-6856-8145-9964-CE2AB5991F71}"/>
              </a:ext>
            </a:extLst>
          </p:cNvPr>
          <p:cNvSpPr/>
          <p:nvPr/>
        </p:nvSpPr>
        <p:spPr>
          <a:xfrm>
            <a:off x="407405" y="877575"/>
            <a:ext cx="11117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นางสาวสุดสวย  ตำแหน่งนายแพทย์ชำนาญการ อยู่เวรรักษาพยาบาลที่โรงพยาบาลชุมชน ตั้งแต่เวลา 24.00 น.- 08.30 </a:t>
            </a:r>
            <a:r>
              <a:rPr lang="th-TH" sz="2400" dirty="0" err="1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น</a:t>
            </a: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ได้รับรายงานความผิดปกติของเด็กหญิงโชคร้าย ผู้ป่วยจากพยาบาลเวรแล้ว แต่ไม่ได้มาดูแลอาการผู้ป่วยด้วยตนเอง โดยได้สั่งการรักษาทางโทรศัพท์  เนื่องจากประเมินอาการผู้ป่วยแล้วเห็นว่า ยังรู้สึกตัวดีและถามตอบรู้เรื่อง และเมื่อสั่งการรักษาพยาบาลแล้วผู้ป่วยมีอาการดีขึ้น และในการเสียชีวิตของผู้ป่วยก็เพราะสาเหตุจากโรคเบาหวานซึ่งพบน้อยในเด็ก และจากการซักประวัติไม่ปรากฏว่าผู้ป่วยมีโรคประจำตัวแต่อย่างใด จึงเป็นเหตุให้แพทย์ไม่อาจคาดคิดได้ว่าผู้ป่วยจะเป็นโรคดังกล่าว แต่การที่นางสาวสุดสวยไม่ได้มาดูแลผู้ป่วยด้วยตนเองเป็นเหตุให้ผู้ป่วยมีอาการหนักมากยิ่งขึ้นจนต้องส่งไปรับการรักษาพยาบาลต่อที่โรงพยาบาลทั่วไปและต่อมาผู้ป่วยได้เสียชีวิต กรณีนี้หากแพทย์ได้มาดูแลผู้ป่วยด้วยตนเองแล้วก็จะทำให้สามารถวินิจฉัยและให้การรักษาพยาบาลผู้ป่วยได้อย่างถูกต้องตามหลักวิชามากยิ่งขึ้น   </a:t>
            </a:r>
            <a:endParaRPr lang="en-US" sz="2400" dirty="0"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249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CCC71B5-6856-8145-9964-CE2AB5991F71}"/>
              </a:ext>
            </a:extLst>
          </p:cNvPr>
          <p:cNvSpPr/>
          <p:nvPr/>
        </p:nvSpPr>
        <p:spPr>
          <a:xfrm>
            <a:off x="407405" y="865019"/>
            <a:ext cx="1111765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</a:t>
            </a:r>
            <a:endParaRPr lang="en-US" sz="2800" b="1" dirty="0">
              <a:solidFill>
                <a:srgbClr val="FF0000"/>
              </a:solidFill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		      พฤติกรรมของนางสาวสุดสวยดังกล่าว เป็นการกระทำผิดวินัยอย่างไม่ร้ายแรง ฐาน</a:t>
            </a:r>
            <a:r>
              <a:rPr lang="th-TH" sz="2800" b="1" spc="-2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ทอดทิ้งหน้าที่ราชการ และฐานประมาทเลินเล่อในหน้าที่ราชการ ตามมาตรา 82 (5) และมาตรา 83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(4) ประกอบมาตรา 84 แห่งพระราชบัญญัติระเบียบข้าราชการพลเรือน พ.ศ.2551 ลงโทษตัดเงินเดือน จำนวน 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5% 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เป็นเวลา 3 เดือน </a:t>
            </a:r>
            <a:endParaRPr lang="en-US" sz="2800" b="1" dirty="0">
              <a:solidFill>
                <a:srgbClr val="FF0000"/>
              </a:solidFill>
              <a:effectLst/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8166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8979088-17DF-39C0-155F-2371E5039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69" y="1276217"/>
            <a:ext cx="10986714" cy="3311189"/>
          </a:xfrm>
        </p:spPr>
        <p:txBody>
          <a:bodyPr>
            <a:no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นายหวังรวย ข้าราชการ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ปฎิบั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ติหน้าที่นำเทคนิคการแพทย์ของโรงพยาบาลแห่งหนึ่ง ได้กระทำผิดวินัย คือ นายหวังรวย ได้อาศัยตำแหน่งหน้าที่ของตนเป็นหัวหน้างานโลหิตวิทยาและจุล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ทรรศน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ศาสตร์ ได้นำงานจากภายนอกที่ตนรับจ้างทำการวิเคราะห์ที่ห้อง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lab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เอง โดยได้เตรียมเฉพาะหลอดใส่เลือดมาเพื่อทำการวิเคราะห์กลับเอง ส่วนอุปกรณ์และเครื่องมืออื่นนั้น นายหวังด้วยสเปซมาได้ใช้ของโรงพยาบาลทั้งหมด โดยวิธีการนำส่งสิ่งส่งตรวจมาทางเครื่องวิเคราะห์เม็ดเลือดอัตโนมัติเอง โดยที่หลอดเลือดไม่มีการติด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barcode , lab no.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ซึ่งการปฎิบัติหน้าที่ในงานคลินิกคลินิก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นายหวัง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รวย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ไม่ได้เป็นผู้ปฏิบัติงานในห้องปฏิบัติการ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เอง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แต่ได้ดำเนินการรายงานผล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อนุมัติเอง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อีกทั้งนายหวัง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รวย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โดยไม่ชำระเงินตามใบรายงานผลอนุมัติผลของงานเคมีคลินิกให้ถูกต้อง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ซึ่งมีชื่อของนายหวังรวย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เป็นผู้รายงานผลและอนุมัติผล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จำนวน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5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และยังได้ประทับตราปลอม และปลอมลาย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ใอชื่อ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ซึ่งเป็นเอกสารประกอบการเบิกจ่ายเงินหรือเอกสารทางการเงินของโรงพยาบาลอีก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ราย รวมเป็น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8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</a:t>
            </a:r>
          </a:p>
        </p:txBody>
      </p:sp>
    </p:spTree>
    <p:extLst>
      <p:ext uri="{BB962C8B-B14F-4D97-AF65-F5344CB8AC3E}">
        <p14:creationId xmlns:p14="http://schemas.microsoft.com/office/powerpoint/2010/main" val="2467707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1A4284-1BE0-C507-BE72-F9BF2B2F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20EBDED-C8E3-B85D-D873-26B584ED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76" y="1641977"/>
            <a:ext cx="10396883" cy="3311189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พฤติการณ์ของนายหวังรวยเป็นการกระทำผิดวินัยอย่างร้ายแรง ฐานปฏิบัติหรือละเว้นการปฏิบัติหน้าที่ราชการเพื่อให้เกิดความเสียหายอย่างร้ายแรงแก่ผู้หนึ่งผู้ใด หรือปฏิบัติหรือละเว้นการปฏิบัติหน้าที่ราชการโดยทุจริต และการกระทำการอันได้ชื่อว่าเป็นผู้ประพฤติชั่วอย่างร้ายแรง ลงโทษไล่ออก</a:t>
            </a:r>
          </a:p>
        </p:txBody>
      </p:sp>
    </p:spTree>
    <p:extLst>
      <p:ext uri="{BB962C8B-B14F-4D97-AF65-F5344CB8AC3E}">
        <p14:creationId xmlns:p14="http://schemas.microsoft.com/office/powerpoint/2010/main" val="52701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ED2D1E9-487F-A34D-9C8D-9FEA01F6F5B8}"/>
              </a:ext>
            </a:extLst>
          </p:cNvPr>
          <p:cNvSpPr/>
          <p:nvPr/>
        </p:nvSpPr>
        <p:spPr>
          <a:xfrm>
            <a:off x="407405" y="1526213"/>
            <a:ext cx="11126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นางสาวส้มซ่า ข้าราชการ ไม่มาปฏิบัติหน้าที่ราชการติดต่อกัน รวม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๑๑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วัน เนื่องจากนางสาวส้มซ่า ได้เดินทางไปเยี่ยมเพื่อนชายคนสนิทที่ประเทศมาเลเซีย แต่เกิดการทะเลาะวิวาทกัน เป็นเหตุให้เพื่อนชายดังกล่าวยึดหนังสือเดินทาง และโทรศัพท์มือถือ ทำให้นางสาวส้มซ่าไม่สามารถเดินทางกลับประเทศไทยได้ทันตามกำหนดเวลา นอกจากนี้ยังพบว่านางสาวส้มซ่า เดินทางไปประเทศมาเลเซียโดยไม่ได้ ขออนุญาตเดินทางออกนอกประเทศต่อผู้ว่าราชการจังหวัด ตามข้อ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13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ของระเบียบ</a:t>
            </a:r>
            <a:r>
              <a:rPr lang="th-TH" sz="28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สำนักนายกรัฐมนตรีว่าด้วยการลาของข้าราชการ </a:t>
            </a:r>
            <a:r>
              <a:rPr lang="th-TH" sz="28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พ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ศ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๒๕๕๕</a:t>
            </a:r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264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ED2D1E9-487F-A34D-9C8D-9FEA01F6F5B8}"/>
              </a:ext>
            </a:extLst>
          </p:cNvPr>
          <p:cNvSpPr/>
          <p:nvPr/>
        </p:nvSpPr>
        <p:spPr>
          <a:xfrm>
            <a:off x="407405" y="1408523"/>
            <a:ext cx="11126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b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</a:b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พฤติการณ์ของนางสาวส้มซ่า ดังกล่าว เป็นการกระทาผิดวินัยอย่างไม่ร้ายแรง</a:t>
            </a:r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ฐานไม่ปฏิบัติตามระเบียบแบบแผนของทางราชการและฐานละทิ้งหน้าที่ราชการ ตามมาตรา 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82(2)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มาตรา 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82(5)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แห่งพระราชบัญญัติระเบียบข้าราชการ</a:t>
            </a:r>
            <a:b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</a:b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พลเรือน พ.ศ.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2551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ลงโทษตัดเงินเดือน</a:t>
            </a:r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ในอัตราร้อยละ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4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ของเงินเดือนที่ได้รับในวันที่มีคำสั่งลงโทษเป็นเวลา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1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เดือน 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070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F0EAA9E-2140-A340-BBD6-F0EE044DFE3B}"/>
              </a:ext>
            </a:extLst>
          </p:cNvPr>
          <p:cNvSpPr/>
          <p:nvPr/>
        </p:nvSpPr>
        <p:spPr>
          <a:xfrm>
            <a:off x="392763" y="414249"/>
            <a:ext cx="10674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           ผู้ฟ้องคดีมีอาการปวดท้องคลอด  มีน้ำเดินจึงไปที่โรงพยาบาล  นายแพทย์ </a:t>
            </a:r>
            <a:r>
              <a:rPr lang="th-TH" sz="2400" dirty="0" err="1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ได้ผ่าตัด คลอดทางหน้าท้อง และเมื่อทำคลอดเสร็จกลับพบว่ามีถุงน้ำคร่ำอีกถุงหนึ่ง  จึงได้กรีดถุงน้ำคร่ำและพบว่าเป็นการ ตั้งครรภ์แฝด จึงได้ทำคลอดทารกแฝดดังกล่าว แต่อีก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2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วันต่อมาแฝดพี่ได้เสียชีวิต </a:t>
            </a: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นายแพทย์ 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ชี้แจงว่าขณะที่ผู้ฟ้องคดีตั้งครรภ์อายุครรภ์ยี่สิบหกสัปดาห์เศษ มีอาการปวดครรภ์ ซึ่งจากการตรวจพบว่าน้ำคร่ำเดินแล้ว และเมื่อคลำดูจากหน้าท้องคงจะคลอดโดยวิธีธรรมชาติยากเพราะทารกในครรภ์น่าจะมีขนาดใหญ่ และผู้ฟ้องคดียินยอมให้ผ่าตัดจึงทำคลอดตามวิธีการทางการแพทย์ อีกทั้งการเสียชีวิตของทารกแฝดคนที่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1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ไม่ได้เกิดจากการตรวจรักษา  ผู้ฟ้องคดีก่อนคลอดและในระหว่างผ่าตัดทำคลอด แต่มีสาเหตุจากปัจจัยภายนอกที่ไม่อาจป้องกันและรักษาได้ จากผลการรักษาของ กุมารแพทย์พบว่าทารกทั้งสองมีภาวะแทรกซ้อน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Twin – to– Twin Transfusion Syndrome (TTS)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ซึ่งเกิดจากมีการเชื่อมต่อกันระหว่างเส้นเลือดของทารกแฝด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en-US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VascularAnastomosis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943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0E7FD0E-06FA-A844-8E2D-16C2AEB5A6BA}"/>
              </a:ext>
            </a:extLst>
          </p:cNvPr>
          <p:cNvSpPr/>
          <p:nvPr/>
        </p:nvSpPr>
        <p:spPr>
          <a:xfrm>
            <a:off x="371192" y="213678"/>
            <a:ext cx="111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                   ศาลปกครองสูงสุดวินิจฉัยว่า  เหตุปัจจัยที่ทำให้ตรวจครรภ์แฝดไม่พบ  อาจสืบเนื่องมาจากสภาพร่างกายของผู้ฟ้องคดี หรือทารกในครรภ์ด้วยก็ได้  จึงยังฟังไม่ได้ว่าการที่ นายแพทย์ </a:t>
            </a:r>
            <a:r>
              <a:rPr lang="th-TH" sz="2000" dirty="0" err="1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ตรวจ ไม่พบว่าครรภ์แฝด ถือเป็นการประกอบวิชาชีพเวชกรรมที่ยังไม่ได้มาตรฐานในระดับที่ดีที่สุดอันอาจจะเป็นสาเหตุที่ทำให้ทารกในครรภ์เสียชีวิต </a:t>
            </a:r>
          </a:p>
          <a:p>
            <a:pPr algn="thaiDist">
              <a:spcAft>
                <a:spcPts val="0"/>
              </a:spcAft>
            </a:pP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        ประกอบกับใน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การทำ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คลอด นายแพทย์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ได้ผ่าตัด</a:t>
            </a:r>
            <a:r>
              <a:rPr lang="th-TH" sz="20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ทำ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คลอดโดยได้รับความยินยอมจากผู้ฟ้องคดี พยาบาลทำความสะอาดและ ดมยาสลบภายใต้การดูแลของวิสัญญีแพทย์ และได้ผ่าตัดผนังหน้าท้องตามลาดับชั้น แล้วใช้มีดกรีดผนังมดลูกส่วนล่าง เมื่อพบถุงน้ำคร่ำได้ใช้มีดกรีดและพบทารกอยู่ในท่าศรี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ษะ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จึงนำทารกออกจากมดลูก  แล้วทำการตัดสายสะดือส่งต่อให้เจ้าหน้าที่นำเด็กไปทำตามวิธีปฏิบัติ ของทารกในห้องคลอด และเมื่อพบว่ามีถุง</a:t>
            </a:r>
            <a:r>
              <a:rPr lang="th-TH" sz="20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น้ำคร่ำ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อีกถุงหนึ่งก็ได้กรีดถุง</a:t>
            </a:r>
            <a:r>
              <a:rPr lang="th-TH" sz="20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น้ำคร่ำ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พบทารกอีก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คน อยู่ในท่าศรี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ษะ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จึงได้ผ่าตัดและนำทารกออกจากมดลูกและช่องท้อง  จากนั้นได้ตัดสายสะดือแล้วส่งต่อให้เจ้าหน้าที่ดำเนินการต่อไปเช่นเดียวกับทารกคนที่หนึ่ง  ประกอบกับการคลอดก่อนกำหนดเป็นสาเหตุสำคัญประการหนึ่งของการตายปริกำเนิดในทารกครรภ์แฝด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การเสียชีวิตของตัวอ่อนหรือทารกแรกเกิดในช่วงของการคลอดก่อนการคลอดและหลังการคลอด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และยังไม่มีวิธีการป้องกันที่ได้ผลแน่นอน </a:t>
            </a:r>
          </a:p>
          <a:p>
            <a:pPr algn="thaiDist">
              <a:spcAft>
                <a:spcPts val="0"/>
              </a:spcAft>
            </a:pP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        จึงฟังได้ว่า นายแพทย์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ทำคลอดผู้ฟ้องคดีโดยปฏิบัติตามหลักวิชาการและมาตรฐานทางการแพทย์ทั่วไปแล้ว  และ ฟังไม่ได้ว่านายแพทย์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ได้ผ่าตัดทำคลอดด้วยความประมาทอันจะถือได้ว่า เป็นการประกอบวิชาชีพเวชกรรมที่ยังไม่ได้มาตรฐานในระดับที่ดีที่สุดและไม่คำนึงถึงความปลอดภัยของผู้ป่วยอันเป็นการประพฤติผิดข้อบังคับแพ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ทยส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ภา คำสั่งยกข้อกล่าวโทษ</a:t>
            </a:r>
            <a:r>
              <a:rPr lang="th-TH" sz="2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นายแพทย์ </a:t>
            </a:r>
            <a:r>
              <a:rPr lang="th-TH" sz="2000" dirty="0" err="1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จึงชอบด้วยกฎหมาย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คำพิพากษาศาลปกครองสูงสุดที่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.329/2557)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800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CB92C65-9709-8E4B-8114-81F8D28304DC}"/>
              </a:ext>
            </a:extLst>
          </p:cNvPr>
          <p:cNvSpPr/>
          <p:nvPr/>
        </p:nvSpPr>
        <p:spPr>
          <a:xfrm>
            <a:off x="543211" y="534827"/>
            <a:ext cx="108822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  นายแมว ข้าราชการ ได้พูดจาดูหมิ่นนางหนูเป็นประชาชนที่มารอพบแพทย์ที่โรงพยาบาล  โดยพูด      ต่อหน้าเจ้าหน้าที่โรงพยาบาลว่า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ผมเคยเห็นหน้าพี่ที่ไหน นึกออกแล้วว่าใช่พี่หนูที่มีผัวมาแล้ว ๓ คนนี่เอง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เจ้าหน้าที่ของโรงพยาบาลที่นั่งอยู่ใกล้ๆ อีกคนตอบแทนว่า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ไม่ใช่ แกมีผัวคนเดียว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แต่นายแมวยังพูดต่ออีกว่า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อย่ามาทำเป็นพูดดีเลย ผมรู้หรอกว่า พี่มีผัวมาตั้งหลายคนแล้ว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ต่อมานางหนูได้ฟ้องนายแมวต่อศาล  และศาลพิพากษาว่านายแมวพูดความเท็จ ความจริงนางหนูไม่ได้มีสามีหลายคนแต่อย่างใด เป็นเหตุให้นางหนูได้รับความเสียหาย อันเป็นความผิดตามประมวลกฎหมายอาญา มาตรา ๓๖๖ ให้รอการกำหนดโทษนายแมวไว้มีกำหนด ๑ ปี และให้คุมความประพฤติภายในระยะเวลาดังกล่าว </a:t>
            </a:r>
            <a:endParaRPr lang="en-US" dirty="0"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 </a:t>
            </a:r>
            <a:endParaRPr lang="en-US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725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CB92C65-9709-8E4B-8114-81F8D28304DC}"/>
              </a:ext>
            </a:extLst>
          </p:cNvPr>
          <p:cNvSpPr/>
          <p:nvPr/>
        </p:nvSpPr>
        <p:spPr>
          <a:xfrm>
            <a:off x="543211" y="1766092"/>
            <a:ext cx="108822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พฤติการณ์ของนายแมว ดังกล่าว เป็นการกระทำผิดวินัยอย่างไม่ร้ายแรงฐานดูหมิ่นและเหยียดหยามประชาชนผู้ติดต่อราชการ ตามมาตรา 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83(9)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และมาตรา 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84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แห่งพระราชบัญญัติระเบียบข้าราชการพลเรือน พ.ศ.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2551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ลงโทษตัดเงินเดือนในอัตรา ร้อยละ 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2 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ของเงินเดือนที่ได้รับในวันที่มีคำสั่งลงโทษเป็นเวลา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1 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เดือน </a:t>
            </a:r>
            <a:endParaRPr lang="en-US" dirty="0">
              <a:solidFill>
                <a:srgbClr val="FF0000"/>
              </a:solidFill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96269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5FD2A49-CB42-AE4B-BEB6-02C45BF3446B}"/>
              </a:ext>
            </a:extLst>
          </p:cNvPr>
          <p:cNvSpPr/>
          <p:nvPr/>
        </p:nvSpPr>
        <p:spPr>
          <a:xfrm>
            <a:off x="416459" y="1048175"/>
            <a:ext cx="110904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                 นายหื่น ข้าราชการพลเรือนสามัญ ได้ตรวจร่างกายของนางสาวสวย ซึ่งมีอาการ ปวดท้องและท้องเสียก่อนที่จะมาโรงพยาบาล โดยดึงเสื้อของนางสาวสวยขึ้นไปถึงบริเวณหน้าอกจนเห็นนมทั้งเต้า นางสาวสวยพยายามใช้มือปิด แต่นายหื่นก็ดึงเสื้อชั้นในขึ้นแล้วใช้มือจับที่นม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ครั้ง โดยจับแบบกำมือในลักษณะคว่ำ จากนั้นได้บอกให้หายใจเข้าลึกๆ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ครั้ง และย้ายมือมากดที่หน้าอก แล้วเลื่อนมือมากดที่บริเวณท้อง ต่อมานายหื่นก็เลื่อนมือสอดเข้าไปในกางเกงจับที่บริเวณหัว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ห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น่า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ว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แล้วถามว่าเจ็บหรือไม่ เมื่อบอกว่าไม่เจ็บ นายหื่นก็พูดว่าไม่ได้เป็นอะไรมาก แค่กินอาหารสกปรกเข้าไปจึงท้องเสีย และบอกว่าจะให้น้าเกลือและให้นอน ดูอาการไปก่อน </a:t>
            </a: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      นางสาวสวยได้สอบถามนางสมศรี พยาบาลหน้าห้องตรวจโรคว่าคนไข้ ปวดท้องทำไมเวลาตรวจต้องเปิดเสื้อและจับนมด้วย นางสมศรีพูดกับนางสาวสวย ว่าให้ลองถามแพทย์คนอื่นดูอีกทีโดยบอกว่าอาจเป็นเทคนิคพิเศษในการตรวจของหมอก็ได้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2334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ตุการณ์หลัก">
  <a:themeElements>
    <a:clrScheme name="เหตุการณ์หลัก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เหตุการณ์หลัก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ตุการณ์หลัก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{8316A128-7170-954D-86CE-B9C8376C6160}tf10001077</Template>
  <TotalTime>1079</TotalTime>
  <Words>3195</Words>
  <Application>Microsoft Office PowerPoint</Application>
  <PresentationFormat>แบบจอกว้าง</PresentationFormat>
  <Paragraphs>41</Paragraphs>
  <Slides>25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2" baseType="lpstr">
      <vt:lpstr>Angsana New</vt:lpstr>
      <vt:lpstr>AngsanaUPC</vt:lpstr>
      <vt:lpstr>Arial</vt:lpstr>
      <vt:lpstr>Calibri</vt:lpstr>
      <vt:lpstr>Impact</vt:lpstr>
      <vt:lpstr>Tahoma</vt:lpstr>
      <vt:lpstr>เหตุการณ์หลัก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Chakkrit Srisuwan</dc:creator>
  <cp:lastModifiedBy>guntannana121@gmail.com</cp:lastModifiedBy>
  <cp:revision>16</cp:revision>
  <dcterms:created xsi:type="dcterms:W3CDTF">2019-05-23T03:37:58Z</dcterms:created>
  <dcterms:modified xsi:type="dcterms:W3CDTF">2026-04-23T08:24:29Z</dcterms:modified>
</cp:coreProperties>
</file>